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65" r:id="rId4"/>
    <p:sldId id="260" r:id="rId5"/>
    <p:sldId id="258" r:id="rId6"/>
    <p:sldId id="259" r:id="rId7"/>
    <p:sldId id="261" r:id="rId8"/>
    <p:sldId id="262" r:id="rId9"/>
    <p:sldId id="266" r:id="rId10"/>
    <p:sldId id="263" r:id="rId11"/>
    <p:sldId id="264"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B5574A-6C30-49D3-802E-C456BFE52C31}" type="datetimeFigureOut">
              <a:rPr lang="en-US" smtClean="0"/>
              <a:t>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6ED859-DAFA-4A56-A7E4-5C0575E1A12A}" type="slidenum">
              <a:rPr lang="en-US" smtClean="0"/>
              <a:t>‹#›</a:t>
            </a:fld>
            <a:endParaRPr lang="en-US"/>
          </a:p>
        </p:txBody>
      </p:sp>
    </p:spTree>
    <p:extLst>
      <p:ext uri="{BB962C8B-B14F-4D97-AF65-F5344CB8AC3E}">
        <p14:creationId xmlns:p14="http://schemas.microsoft.com/office/powerpoint/2010/main" val="657150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Rationale…</a:t>
            </a:r>
          </a:p>
          <a:p>
            <a:r>
              <a:rPr lang="en-US" dirty="0" smtClean="0"/>
              <a:t>Process Used…Starting in</a:t>
            </a:r>
            <a:r>
              <a:rPr lang="en-US" baseline="0" dirty="0" smtClean="0"/>
              <a:t> the Spring 0f 2014…Committee</a:t>
            </a:r>
          </a:p>
          <a:p>
            <a:r>
              <a:rPr lang="en-US" baseline="0" dirty="0" smtClean="0"/>
              <a:t>Revisions review…new content…assisted by Craig Seymour of RKG and Dan </a:t>
            </a:r>
            <a:r>
              <a:rPr lang="en-US" baseline="0" dirty="0" err="1" smtClean="0"/>
              <a:t>Sundquist</a:t>
            </a:r>
            <a:r>
              <a:rPr lang="en-US" baseline="0" dirty="0" smtClean="0"/>
              <a:t> on GIS</a:t>
            </a:r>
            <a:endParaRPr lang="en-US" dirty="0"/>
          </a:p>
        </p:txBody>
      </p:sp>
      <p:sp>
        <p:nvSpPr>
          <p:cNvPr id="4" name="Slide Number Placeholder 3"/>
          <p:cNvSpPr>
            <a:spLocks noGrp="1"/>
          </p:cNvSpPr>
          <p:nvPr>
            <p:ph type="sldNum" sz="quarter" idx="10"/>
          </p:nvPr>
        </p:nvSpPr>
        <p:spPr/>
        <p:txBody>
          <a:bodyPr/>
          <a:lstStyle/>
          <a:p>
            <a:fld id="{386ED859-DAFA-4A56-A7E4-5C0575E1A12A}" type="slidenum">
              <a:rPr lang="en-US" smtClean="0"/>
              <a:t>1</a:t>
            </a:fld>
            <a:endParaRPr lang="en-US"/>
          </a:p>
        </p:txBody>
      </p:sp>
    </p:spTree>
    <p:extLst>
      <p:ext uri="{BB962C8B-B14F-4D97-AF65-F5344CB8AC3E}">
        <p14:creationId xmlns:p14="http://schemas.microsoft.com/office/powerpoint/2010/main" val="908193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Outline of Chapter</a:t>
            </a:r>
            <a:endParaRPr lang="en-US" dirty="0"/>
          </a:p>
        </p:txBody>
      </p:sp>
      <p:sp>
        <p:nvSpPr>
          <p:cNvPr id="4" name="Slide Number Placeholder 3"/>
          <p:cNvSpPr>
            <a:spLocks noGrp="1"/>
          </p:cNvSpPr>
          <p:nvPr>
            <p:ph type="sldNum" sz="quarter" idx="10"/>
          </p:nvPr>
        </p:nvSpPr>
        <p:spPr/>
        <p:txBody>
          <a:bodyPr/>
          <a:lstStyle/>
          <a:p>
            <a:fld id="{386ED859-DAFA-4A56-A7E4-5C0575E1A12A}" type="slidenum">
              <a:rPr lang="en-US" smtClean="0"/>
              <a:t>2</a:t>
            </a:fld>
            <a:endParaRPr lang="en-US"/>
          </a:p>
        </p:txBody>
      </p:sp>
    </p:spTree>
    <p:extLst>
      <p:ext uri="{BB962C8B-B14F-4D97-AF65-F5344CB8AC3E}">
        <p14:creationId xmlns:p14="http://schemas.microsoft.com/office/powerpoint/2010/main" val="2002238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6ED859-DAFA-4A56-A7E4-5C0575E1A12A}" type="slidenum">
              <a:rPr lang="en-US" smtClean="0"/>
              <a:t>6</a:t>
            </a:fld>
            <a:endParaRPr lang="en-US"/>
          </a:p>
        </p:txBody>
      </p:sp>
    </p:spTree>
    <p:extLst>
      <p:ext uri="{BB962C8B-B14F-4D97-AF65-F5344CB8AC3E}">
        <p14:creationId xmlns:p14="http://schemas.microsoft.com/office/powerpoint/2010/main" val="2533611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261CD5-E7C5-41E4-85BB-D5F42B891207}" type="datetimeFigureOut">
              <a:rPr lang="en-US" smtClean="0"/>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B49A7-98A2-47A5-801D-EFEF17CC8C3C}" type="slidenum">
              <a:rPr lang="en-US" smtClean="0"/>
              <a:t>‹#›</a:t>
            </a:fld>
            <a:endParaRPr lang="en-US"/>
          </a:p>
        </p:txBody>
      </p:sp>
    </p:spTree>
    <p:extLst>
      <p:ext uri="{BB962C8B-B14F-4D97-AF65-F5344CB8AC3E}">
        <p14:creationId xmlns:p14="http://schemas.microsoft.com/office/powerpoint/2010/main" val="2333923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261CD5-E7C5-41E4-85BB-D5F42B891207}" type="datetimeFigureOut">
              <a:rPr lang="en-US" smtClean="0"/>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B49A7-98A2-47A5-801D-EFEF17CC8C3C}" type="slidenum">
              <a:rPr lang="en-US" smtClean="0"/>
              <a:t>‹#›</a:t>
            </a:fld>
            <a:endParaRPr lang="en-US"/>
          </a:p>
        </p:txBody>
      </p:sp>
    </p:spTree>
    <p:extLst>
      <p:ext uri="{BB962C8B-B14F-4D97-AF65-F5344CB8AC3E}">
        <p14:creationId xmlns:p14="http://schemas.microsoft.com/office/powerpoint/2010/main" val="3331902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261CD5-E7C5-41E4-85BB-D5F42B891207}" type="datetimeFigureOut">
              <a:rPr lang="en-US" smtClean="0"/>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B49A7-98A2-47A5-801D-EFEF17CC8C3C}" type="slidenum">
              <a:rPr lang="en-US" smtClean="0"/>
              <a:t>‹#›</a:t>
            </a:fld>
            <a:endParaRPr lang="en-US"/>
          </a:p>
        </p:txBody>
      </p:sp>
    </p:spTree>
    <p:extLst>
      <p:ext uri="{BB962C8B-B14F-4D97-AF65-F5344CB8AC3E}">
        <p14:creationId xmlns:p14="http://schemas.microsoft.com/office/powerpoint/2010/main" val="3390233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261CD5-E7C5-41E4-85BB-D5F42B891207}" type="datetimeFigureOut">
              <a:rPr lang="en-US" smtClean="0"/>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B49A7-98A2-47A5-801D-EFEF17CC8C3C}" type="slidenum">
              <a:rPr lang="en-US" smtClean="0"/>
              <a:t>‹#›</a:t>
            </a:fld>
            <a:endParaRPr lang="en-US"/>
          </a:p>
        </p:txBody>
      </p:sp>
    </p:spTree>
    <p:extLst>
      <p:ext uri="{BB962C8B-B14F-4D97-AF65-F5344CB8AC3E}">
        <p14:creationId xmlns:p14="http://schemas.microsoft.com/office/powerpoint/2010/main" val="319351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261CD5-E7C5-41E4-85BB-D5F42B891207}" type="datetimeFigureOut">
              <a:rPr lang="en-US" smtClean="0"/>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B49A7-98A2-47A5-801D-EFEF17CC8C3C}" type="slidenum">
              <a:rPr lang="en-US" smtClean="0"/>
              <a:t>‹#›</a:t>
            </a:fld>
            <a:endParaRPr lang="en-US"/>
          </a:p>
        </p:txBody>
      </p:sp>
    </p:spTree>
    <p:extLst>
      <p:ext uri="{BB962C8B-B14F-4D97-AF65-F5344CB8AC3E}">
        <p14:creationId xmlns:p14="http://schemas.microsoft.com/office/powerpoint/2010/main" val="4205523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261CD5-E7C5-41E4-85BB-D5F42B891207}" type="datetimeFigureOut">
              <a:rPr lang="en-US" smtClean="0"/>
              <a:t>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EB49A7-98A2-47A5-801D-EFEF17CC8C3C}" type="slidenum">
              <a:rPr lang="en-US" smtClean="0"/>
              <a:t>‹#›</a:t>
            </a:fld>
            <a:endParaRPr lang="en-US"/>
          </a:p>
        </p:txBody>
      </p:sp>
    </p:spTree>
    <p:extLst>
      <p:ext uri="{BB962C8B-B14F-4D97-AF65-F5344CB8AC3E}">
        <p14:creationId xmlns:p14="http://schemas.microsoft.com/office/powerpoint/2010/main" val="2680049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261CD5-E7C5-41E4-85BB-D5F42B891207}" type="datetimeFigureOut">
              <a:rPr lang="en-US" smtClean="0"/>
              <a:t>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EB49A7-98A2-47A5-801D-EFEF17CC8C3C}" type="slidenum">
              <a:rPr lang="en-US" smtClean="0"/>
              <a:t>‹#›</a:t>
            </a:fld>
            <a:endParaRPr lang="en-US"/>
          </a:p>
        </p:txBody>
      </p:sp>
    </p:spTree>
    <p:extLst>
      <p:ext uri="{BB962C8B-B14F-4D97-AF65-F5344CB8AC3E}">
        <p14:creationId xmlns:p14="http://schemas.microsoft.com/office/powerpoint/2010/main" val="3993867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261CD5-E7C5-41E4-85BB-D5F42B891207}" type="datetimeFigureOut">
              <a:rPr lang="en-US" smtClean="0"/>
              <a:t>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EB49A7-98A2-47A5-801D-EFEF17CC8C3C}" type="slidenum">
              <a:rPr lang="en-US" smtClean="0"/>
              <a:t>‹#›</a:t>
            </a:fld>
            <a:endParaRPr lang="en-US"/>
          </a:p>
        </p:txBody>
      </p:sp>
    </p:spTree>
    <p:extLst>
      <p:ext uri="{BB962C8B-B14F-4D97-AF65-F5344CB8AC3E}">
        <p14:creationId xmlns:p14="http://schemas.microsoft.com/office/powerpoint/2010/main" val="661882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61CD5-E7C5-41E4-85BB-D5F42B891207}" type="datetimeFigureOut">
              <a:rPr lang="en-US" smtClean="0"/>
              <a:t>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EB49A7-98A2-47A5-801D-EFEF17CC8C3C}" type="slidenum">
              <a:rPr lang="en-US" smtClean="0"/>
              <a:t>‹#›</a:t>
            </a:fld>
            <a:endParaRPr lang="en-US"/>
          </a:p>
        </p:txBody>
      </p:sp>
    </p:spTree>
    <p:extLst>
      <p:ext uri="{BB962C8B-B14F-4D97-AF65-F5344CB8AC3E}">
        <p14:creationId xmlns:p14="http://schemas.microsoft.com/office/powerpoint/2010/main" val="1987215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261CD5-E7C5-41E4-85BB-D5F42B891207}" type="datetimeFigureOut">
              <a:rPr lang="en-US" smtClean="0"/>
              <a:t>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EB49A7-98A2-47A5-801D-EFEF17CC8C3C}" type="slidenum">
              <a:rPr lang="en-US" smtClean="0"/>
              <a:t>‹#›</a:t>
            </a:fld>
            <a:endParaRPr lang="en-US"/>
          </a:p>
        </p:txBody>
      </p:sp>
    </p:spTree>
    <p:extLst>
      <p:ext uri="{BB962C8B-B14F-4D97-AF65-F5344CB8AC3E}">
        <p14:creationId xmlns:p14="http://schemas.microsoft.com/office/powerpoint/2010/main" val="905293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261CD5-E7C5-41E4-85BB-D5F42B891207}" type="datetimeFigureOut">
              <a:rPr lang="en-US" smtClean="0"/>
              <a:t>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EB49A7-98A2-47A5-801D-EFEF17CC8C3C}" type="slidenum">
              <a:rPr lang="en-US" smtClean="0"/>
              <a:t>‹#›</a:t>
            </a:fld>
            <a:endParaRPr lang="en-US"/>
          </a:p>
        </p:txBody>
      </p:sp>
    </p:spTree>
    <p:extLst>
      <p:ext uri="{BB962C8B-B14F-4D97-AF65-F5344CB8AC3E}">
        <p14:creationId xmlns:p14="http://schemas.microsoft.com/office/powerpoint/2010/main" val="3594527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61CD5-E7C5-41E4-85BB-D5F42B891207}" type="datetimeFigureOut">
              <a:rPr lang="en-US" smtClean="0"/>
              <a:t>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B49A7-98A2-47A5-801D-EFEF17CC8C3C}" type="slidenum">
              <a:rPr lang="en-US" smtClean="0"/>
              <a:t>‹#›</a:t>
            </a:fld>
            <a:endParaRPr lang="en-US"/>
          </a:p>
        </p:txBody>
      </p:sp>
    </p:spTree>
    <p:extLst>
      <p:ext uri="{BB962C8B-B14F-4D97-AF65-F5344CB8AC3E}">
        <p14:creationId xmlns:p14="http://schemas.microsoft.com/office/powerpoint/2010/main" val="825597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450933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4525963"/>
          </a:xfrm>
        </p:spPr>
        <p:txBody>
          <a:bodyPr>
            <a:noAutofit/>
          </a:bodyPr>
          <a:lstStyle/>
          <a:p>
            <a:pPr marL="0" indent="0">
              <a:buNone/>
            </a:pPr>
            <a:r>
              <a:rPr lang="en-US" sz="2000" b="1" dirty="0">
                <a:solidFill>
                  <a:schemeClr val="bg1"/>
                </a:solidFill>
              </a:rPr>
              <a:t>Downtown: </a:t>
            </a:r>
            <a:endParaRPr lang="en-US" sz="2000" dirty="0">
              <a:solidFill>
                <a:schemeClr val="bg1"/>
              </a:solidFill>
            </a:endParaRPr>
          </a:p>
          <a:p>
            <a:pPr marL="0" indent="0">
              <a:buNone/>
            </a:pPr>
            <a:r>
              <a:rPr lang="en-US" sz="2000" dirty="0">
                <a:solidFill>
                  <a:schemeClr val="bg1"/>
                </a:solidFill>
              </a:rPr>
              <a:t>· The majority of future development should be located in or near downtown. </a:t>
            </a:r>
          </a:p>
          <a:p>
            <a:pPr marL="0" indent="0">
              <a:buNone/>
            </a:pPr>
            <a:r>
              <a:rPr lang="en-US" sz="2000" dirty="0">
                <a:solidFill>
                  <a:schemeClr val="bg1"/>
                </a:solidFill>
              </a:rPr>
              <a:t>· Continue to encourage in-fill and mixed -use development with in a ½ mile or so of the downtown core. </a:t>
            </a:r>
          </a:p>
          <a:p>
            <a:pPr marL="0" indent="0">
              <a:buNone/>
            </a:pPr>
            <a:r>
              <a:rPr lang="en-US" sz="2000" b="1" dirty="0">
                <a:solidFill>
                  <a:schemeClr val="bg1"/>
                </a:solidFill>
              </a:rPr>
              <a:t>Waterfront Area: </a:t>
            </a:r>
            <a:endParaRPr lang="en-US" sz="2000" dirty="0">
              <a:solidFill>
                <a:schemeClr val="bg1"/>
              </a:solidFill>
            </a:endParaRPr>
          </a:p>
          <a:p>
            <a:pPr marL="0" indent="0">
              <a:buNone/>
            </a:pPr>
            <a:r>
              <a:rPr lang="en-US" sz="2000" dirty="0">
                <a:solidFill>
                  <a:schemeClr val="bg1"/>
                </a:solidFill>
              </a:rPr>
              <a:t>· Potential for a major mixed -use development on the city’s former public works site on the river. </a:t>
            </a:r>
          </a:p>
          <a:p>
            <a:pPr marL="0" indent="0">
              <a:buNone/>
            </a:pPr>
            <a:r>
              <a:rPr lang="en-US" sz="2000" dirty="0">
                <a:solidFill>
                  <a:schemeClr val="bg1"/>
                </a:solidFill>
              </a:rPr>
              <a:t>· This development effort has the potential to compliment other redevelopment efforts in the </a:t>
            </a:r>
            <a:r>
              <a:rPr lang="en-US" sz="2000" dirty="0" smtClean="0">
                <a:solidFill>
                  <a:schemeClr val="bg1"/>
                </a:solidFill>
              </a:rPr>
              <a:t>downtown </a:t>
            </a:r>
            <a:r>
              <a:rPr lang="en-US" sz="2000" dirty="0">
                <a:solidFill>
                  <a:schemeClr val="bg1"/>
                </a:solidFill>
              </a:rPr>
              <a:t>while providing greater public access to the river. </a:t>
            </a:r>
          </a:p>
          <a:p>
            <a:pPr marL="0" indent="0">
              <a:buNone/>
            </a:pPr>
            <a:r>
              <a:rPr lang="en-US" sz="2000" b="1" dirty="0">
                <a:solidFill>
                  <a:schemeClr val="bg1"/>
                </a:solidFill>
              </a:rPr>
              <a:t>Advanced Manufacturing Cluster: </a:t>
            </a:r>
            <a:endParaRPr lang="en-US" sz="2000" dirty="0">
              <a:solidFill>
                <a:schemeClr val="bg1"/>
              </a:solidFill>
            </a:endParaRPr>
          </a:p>
          <a:p>
            <a:pPr marL="0" indent="0">
              <a:buNone/>
            </a:pPr>
            <a:r>
              <a:rPr lang="en-US" sz="2000" dirty="0">
                <a:solidFill>
                  <a:schemeClr val="bg1"/>
                </a:solidFill>
              </a:rPr>
              <a:t>· Encourage higher densities in the existing industrial and business parks. </a:t>
            </a:r>
          </a:p>
          <a:p>
            <a:pPr marL="0" indent="0">
              <a:buNone/>
            </a:pPr>
            <a:r>
              <a:rPr lang="en-US" sz="2000" dirty="0">
                <a:solidFill>
                  <a:schemeClr val="bg1"/>
                </a:solidFill>
              </a:rPr>
              <a:t>· Promote a wider range of uses that mix office, retail, distribution and fabrication activities </a:t>
            </a:r>
          </a:p>
          <a:p>
            <a:pPr marL="0" indent="0">
              <a:buNone/>
            </a:pPr>
            <a:r>
              <a:rPr lang="en-US" sz="2000" b="1" dirty="0">
                <a:solidFill>
                  <a:schemeClr val="bg1"/>
                </a:solidFill>
              </a:rPr>
              <a:t>Low Density Residential: </a:t>
            </a:r>
            <a:endParaRPr lang="en-US" sz="2000" dirty="0">
              <a:solidFill>
                <a:schemeClr val="bg1"/>
              </a:solidFill>
            </a:endParaRPr>
          </a:p>
          <a:p>
            <a:pPr marL="0" indent="0">
              <a:buNone/>
            </a:pPr>
            <a:r>
              <a:rPr lang="en-US" sz="2000" dirty="0">
                <a:solidFill>
                  <a:schemeClr val="bg1"/>
                </a:solidFill>
              </a:rPr>
              <a:t>· Continue to promote lower density residential zoning (e .g. conservation subdivisions) and promote agricultural uses along with land conservation measures. </a:t>
            </a:r>
          </a:p>
          <a:p>
            <a:pPr marL="0" indent="0">
              <a:buNone/>
            </a:pPr>
            <a:r>
              <a:rPr lang="en-US" sz="2000" dirty="0">
                <a:solidFill>
                  <a:schemeClr val="bg1"/>
                </a:solidFill>
              </a:rPr>
              <a:t>· Continue to identify and purchase conservation easements on properties with critical natural resources. </a:t>
            </a:r>
          </a:p>
        </p:txBody>
      </p:sp>
    </p:spTree>
    <p:extLst>
      <p:ext uri="{BB962C8B-B14F-4D97-AF65-F5344CB8AC3E}">
        <p14:creationId xmlns:p14="http://schemas.microsoft.com/office/powerpoint/2010/main" val="1574521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4525963"/>
          </a:xfrm>
        </p:spPr>
        <p:txBody>
          <a:bodyPr>
            <a:noAutofit/>
          </a:bodyPr>
          <a:lstStyle/>
          <a:p>
            <a:pPr marL="0" indent="0">
              <a:buNone/>
            </a:pPr>
            <a:r>
              <a:rPr lang="en-US" sz="1900" b="1" dirty="0" smtClean="0">
                <a:solidFill>
                  <a:schemeClr val="bg1"/>
                </a:solidFill>
              </a:rPr>
              <a:t>Medium Density Residential: </a:t>
            </a:r>
            <a:endParaRPr lang="en-US" sz="1900" dirty="0" smtClean="0">
              <a:solidFill>
                <a:schemeClr val="bg1"/>
              </a:solidFill>
            </a:endParaRPr>
          </a:p>
          <a:p>
            <a:pPr marL="0" indent="0">
              <a:buNone/>
            </a:pPr>
            <a:r>
              <a:rPr lang="en-US" sz="1900" dirty="0" smtClean="0">
                <a:solidFill>
                  <a:schemeClr val="bg1"/>
                </a:solidFill>
              </a:rPr>
              <a:t>· Encourage residential development at a moderate density on smaller lots served by municipal water and sewer. Many of these areas already have established neighborhoods. </a:t>
            </a:r>
          </a:p>
          <a:p>
            <a:pPr marL="0" indent="0">
              <a:buNone/>
            </a:pPr>
            <a:r>
              <a:rPr lang="en-US" sz="1900" dirty="0" smtClean="0">
                <a:solidFill>
                  <a:schemeClr val="bg1"/>
                </a:solidFill>
              </a:rPr>
              <a:t>· Continue to identify and purchase conservation easements on properties with critical natural resources. </a:t>
            </a:r>
          </a:p>
          <a:p>
            <a:pPr marL="0" indent="0">
              <a:buNone/>
            </a:pPr>
            <a:r>
              <a:rPr lang="en-US" sz="1900" dirty="0" smtClean="0">
                <a:solidFill>
                  <a:schemeClr val="bg1"/>
                </a:solidFill>
              </a:rPr>
              <a:t>· Review Open Space Subdivision requirements to promote usage of that development technique. </a:t>
            </a:r>
          </a:p>
          <a:p>
            <a:pPr marL="0" indent="0">
              <a:buNone/>
            </a:pPr>
            <a:r>
              <a:rPr lang="en-US" sz="1900" b="1" dirty="0" smtClean="0">
                <a:solidFill>
                  <a:schemeClr val="bg1"/>
                </a:solidFill>
              </a:rPr>
              <a:t>High </a:t>
            </a:r>
            <a:r>
              <a:rPr lang="en-US" sz="1900" b="1" dirty="0">
                <a:solidFill>
                  <a:schemeClr val="bg1"/>
                </a:solidFill>
              </a:rPr>
              <a:t>Density Residential: </a:t>
            </a:r>
            <a:endParaRPr lang="en-US" sz="1900" dirty="0">
              <a:solidFill>
                <a:schemeClr val="bg1"/>
              </a:solidFill>
            </a:endParaRPr>
          </a:p>
          <a:p>
            <a:pPr marL="0" indent="0">
              <a:buNone/>
            </a:pPr>
            <a:r>
              <a:rPr lang="en-US" sz="1900" dirty="0">
                <a:solidFill>
                  <a:schemeClr val="bg1"/>
                </a:solidFill>
              </a:rPr>
              <a:t>· Continue to promote higher density suburban development for a mix of residential types. Some commercial and office uses may be allowed in the areas closer to downtown. </a:t>
            </a:r>
          </a:p>
          <a:p>
            <a:pPr marL="0" indent="0">
              <a:buNone/>
            </a:pPr>
            <a:r>
              <a:rPr lang="en-US" sz="1900" dirty="0">
                <a:solidFill>
                  <a:schemeClr val="bg1"/>
                </a:solidFill>
              </a:rPr>
              <a:t>· Review Open Space Subdivision requirements to ensure context sensitivity. </a:t>
            </a:r>
          </a:p>
          <a:p>
            <a:pPr marL="0" indent="0">
              <a:buNone/>
            </a:pPr>
            <a:r>
              <a:rPr lang="en-US" sz="1900" b="1" dirty="0">
                <a:solidFill>
                  <a:schemeClr val="bg1"/>
                </a:solidFill>
              </a:rPr>
              <a:t>Mixed Use: </a:t>
            </a:r>
            <a:endParaRPr lang="en-US" sz="1900" dirty="0">
              <a:solidFill>
                <a:schemeClr val="bg1"/>
              </a:solidFill>
            </a:endParaRPr>
          </a:p>
          <a:p>
            <a:pPr marL="0" indent="0">
              <a:buNone/>
            </a:pPr>
            <a:r>
              <a:rPr lang="en-US" sz="1900" dirty="0">
                <a:solidFill>
                  <a:schemeClr val="bg1"/>
                </a:solidFill>
              </a:rPr>
              <a:t>· Encourage a mix of residential and commercial uses that are compatible with each other in areas </a:t>
            </a:r>
            <a:r>
              <a:rPr lang="en-US" sz="1900" dirty="0" smtClean="0">
                <a:solidFill>
                  <a:schemeClr val="bg1"/>
                </a:solidFill>
              </a:rPr>
              <a:t>outside </a:t>
            </a:r>
            <a:r>
              <a:rPr lang="en-US" sz="1900" dirty="0">
                <a:solidFill>
                  <a:schemeClr val="bg1"/>
                </a:solidFill>
              </a:rPr>
              <a:t>of the downtown area. </a:t>
            </a:r>
          </a:p>
          <a:p>
            <a:pPr marL="0" indent="0">
              <a:buNone/>
            </a:pPr>
            <a:r>
              <a:rPr lang="en-US" sz="1900" b="1" dirty="0">
                <a:solidFill>
                  <a:schemeClr val="bg1"/>
                </a:solidFill>
              </a:rPr>
              <a:t>Retail Corridor: </a:t>
            </a:r>
            <a:endParaRPr lang="en-US" sz="1900" dirty="0">
              <a:solidFill>
                <a:schemeClr val="bg1"/>
              </a:solidFill>
            </a:endParaRPr>
          </a:p>
          <a:p>
            <a:pPr marL="0" indent="0">
              <a:buNone/>
            </a:pPr>
            <a:r>
              <a:rPr lang="en-US" sz="1900" dirty="0">
                <a:solidFill>
                  <a:schemeClr val="bg1"/>
                </a:solidFill>
              </a:rPr>
              <a:t>· Continue to promote retail and commercial development along highway corridors and encourage redevelopment with more attractive buildings and parking areas that contain green drainage infrastructure and attractive landscaping. </a:t>
            </a:r>
          </a:p>
        </p:txBody>
      </p:sp>
    </p:spTree>
    <p:extLst>
      <p:ext uri="{BB962C8B-B14F-4D97-AF65-F5344CB8AC3E}">
        <p14:creationId xmlns:p14="http://schemas.microsoft.com/office/powerpoint/2010/main" val="314315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57200"/>
            <a:ext cx="9303327" cy="6019800"/>
          </a:xfrm>
        </p:spPr>
      </p:pic>
    </p:spTree>
    <p:extLst>
      <p:ext uri="{BB962C8B-B14F-4D97-AF65-F5344CB8AC3E}">
        <p14:creationId xmlns:p14="http://schemas.microsoft.com/office/powerpoint/2010/main" val="1670403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Implementing the Vision</a:t>
            </a:r>
            <a:endParaRPr lang="en-US" dirty="0">
              <a:solidFill>
                <a:schemeClr val="bg1"/>
              </a:solidFill>
            </a:endParaRPr>
          </a:p>
        </p:txBody>
      </p:sp>
      <p:sp>
        <p:nvSpPr>
          <p:cNvPr id="3" name="Content Placeholder 2"/>
          <p:cNvSpPr>
            <a:spLocks noGrp="1"/>
          </p:cNvSpPr>
          <p:nvPr>
            <p:ph idx="1"/>
          </p:nvPr>
        </p:nvSpPr>
        <p:spPr/>
        <p:txBody>
          <a:bodyPr/>
          <a:lstStyle/>
          <a:p>
            <a:r>
              <a:rPr lang="en-US" i="1" dirty="0">
                <a:solidFill>
                  <a:schemeClr val="bg1"/>
                </a:solidFill>
              </a:rPr>
              <a:t>This </a:t>
            </a:r>
            <a:r>
              <a:rPr lang="en-US" i="1" dirty="0" smtClean="0">
                <a:solidFill>
                  <a:schemeClr val="bg1"/>
                </a:solidFill>
              </a:rPr>
              <a:t>Future Land Use section of the Master Plan provides </a:t>
            </a:r>
            <a:r>
              <a:rPr lang="en-US" i="1" dirty="0">
                <a:solidFill>
                  <a:schemeClr val="bg1"/>
                </a:solidFill>
              </a:rPr>
              <a:t>a direction for guiding land use change and community development efforts. </a:t>
            </a:r>
            <a:endParaRPr lang="en-US" dirty="0">
              <a:solidFill>
                <a:schemeClr val="bg1"/>
              </a:solidFill>
            </a:endParaRPr>
          </a:p>
          <a:p>
            <a:r>
              <a:rPr lang="en-US" dirty="0">
                <a:solidFill>
                  <a:schemeClr val="bg1"/>
                </a:solidFill>
              </a:rPr>
              <a:t>The following implementation program is intended to bring about </a:t>
            </a:r>
            <a:r>
              <a:rPr lang="en-US" dirty="0" smtClean="0">
                <a:solidFill>
                  <a:schemeClr val="bg1"/>
                </a:solidFill>
              </a:rPr>
              <a:t>the </a:t>
            </a:r>
            <a:r>
              <a:rPr lang="en-US" dirty="0">
                <a:solidFill>
                  <a:schemeClr val="bg1"/>
                </a:solidFill>
              </a:rPr>
              <a:t>Vision for </a:t>
            </a:r>
            <a:r>
              <a:rPr lang="en-US" dirty="0" smtClean="0">
                <a:solidFill>
                  <a:schemeClr val="bg1"/>
                </a:solidFill>
              </a:rPr>
              <a:t>Dover</a:t>
            </a:r>
            <a:r>
              <a:rPr lang="en-US" dirty="0">
                <a:solidFill>
                  <a:schemeClr val="bg1"/>
                </a:solidFill>
              </a:rPr>
              <a:t>.</a:t>
            </a:r>
          </a:p>
        </p:txBody>
      </p:sp>
    </p:spTree>
    <p:extLst>
      <p:ext uri="{BB962C8B-B14F-4D97-AF65-F5344CB8AC3E}">
        <p14:creationId xmlns:p14="http://schemas.microsoft.com/office/powerpoint/2010/main" val="2759647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normAutofit fontScale="85000" lnSpcReduction="20000"/>
          </a:bodyPr>
          <a:lstStyle/>
          <a:p>
            <a:pPr marL="0" indent="0">
              <a:buNone/>
            </a:pPr>
            <a:r>
              <a:rPr lang="en-US" i="1" dirty="0">
                <a:solidFill>
                  <a:schemeClr val="bg1"/>
                </a:solidFill>
              </a:rPr>
              <a:t>Dover will be a dynamic and sustainable community—a desirable place to live and work with family friendly neighborhoods, a vibrant historic downtown, a variety of housing opportunities, excellent schools and municipal services, an economic base with stable, well-paying employers and a place served by a variety of transportation types and systems. We will also preserve its rural character through preservation of its natural resources as well as its cultural and architectural heritage for current and future generations. We envision a diverse community that promotes social, cultural, and recreational opportunities for all age groups. </a:t>
            </a:r>
            <a:endParaRPr lang="en-US" dirty="0">
              <a:solidFill>
                <a:schemeClr val="bg1"/>
              </a:solidFill>
            </a:endParaRPr>
          </a:p>
        </p:txBody>
      </p:sp>
    </p:spTree>
    <p:extLst>
      <p:ext uri="{BB962C8B-B14F-4D97-AF65-F5344CB8AC3E}">
        <p14:creationId xmlns:p14="http://schemas.microsoft.com/office/powerpoint/2010/main" val="14222170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796637"/>
            <a:ext cx="9906000" cy="7654637"/>
          </a:xfrm>
        </p:spPr>
      </p:pic>
    </p:spTree>
    <p:extLst>
      <p:ext uri="{BB962C8B-B14F-4D97-AF65-F5344CB8AC3E}">
        <p14:creationId xmlns:p14="http://schemas.microsoft.com/office/powerpoint/2010/main" val="4060188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384464"/>
            <a:ext cx="9372600" cy="7242464"/>
          </a:xfrm>
        </p:spPr>
      </p:pic>
    </p:spTree>
    <p:extLst>
      <p:ext uri="{BB962C8B-B14F-4D97-AF65-F5344CB8AC3E}">
        <p14:creationId xmlns:p14="http://schemas.microsoft.com/office/powerpoint/2010/main" val="762372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384464"/>
            <a:ext cx="9372600" cy="7242464"/>
          </a:xfrm>
        </p:spPr>
      </p:pic>
    </p:spTree>
    <p:extLst>
      <p:ext uri="{BB962C8B-B14F-4D97-AF65-F5344CB8AC3E}">
        <p14:creationId xmlns:p14="http://schemas.microsoft.com/office/powerpoint/2010/main" val="8609955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8991600" cy="6948055"/>
          </a:xfrm>
        </p:spPr>
      </p:pic>
    </p:spTree>
    <p:extLst>
      <p:ext uri="{BB962C8B-B14F-4D97-AF65-F5344CB8AC3E}">
        <p14:creationId xmlns:p14="http://schemas.microsoft.com/office/powerpoint/2010/main" val="3099257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27" y="-193964"/>
            <a:ext cx="9144000" cy="7065819"/>
          </a:xfrm>
        </p:spPr>
      </p:pic>
    </p:spTree>
    <p:extLst>
      <p:ext uri="{BB962C8B-B14F-4D97-AF65-F5344CB8AC3E}">
        <p14:creationId xmlns:p14="http://schemas.microsoft.com/office/powerpoint/2010/main" val="34149983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43000" y="-381000"/>
            <a:ext cx="6948055" cy="8991600"/>
          </a:xfrm>
        </p:spPr>
      </p:pic>
    </p:spTree>
    <p:extLst>
      <p:ext uri="{BB962C8B-B14F-4D97-AF65-F5344CB8AC3E}">
        <p14:creationId xmlns:p14="http://schemas.microsoft.com/office/powerpoint/2010/main" val="1743360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5257800"/>
            <a:ext cx="8229600" cy="1143000"/>
          </a:xfrm>
        </p:spPr>
        <p:txBody>
          <a:bodyPr>
            <a:normAutofit/>
          </a:bodyPr>
          <a:lstStyle/>
          <a:p>
            <a:pPr algn="l"/>
            <a:r>
              <a:rPr lang="en-US" sz="5400" i="1" dirty="0" smtClean="0">
                <a:solidFill>
                  <a:schemeClr val="bg1"/>
                </a:solidFill>
              </a:rPr>
              <a:t>Where are we now - 2015</a:t>
            </a:r>
            <a:endParaRPr lang="en-US" sz="5400" i="1" dirty="0">
              <a:solidFill>
                <a:schemeClr val="bg1"/>
              </a:solidFill>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71891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552451" y="-2228849"/>
            <a:ext cx="8420101" cy="10896600"/>
          </a:xfrm>
        </p:spPr>
      </p:pic>
      <p:sp>
        <p:nvSpPr>
          <p:cNvPr id="5" name="Rectangle 4"/>
          <p:cNvSpPr/>
          <p:nvPr/>
        </p:nvSpPr>
        <p:spPr>
          <a:xfrm>
            <a:off x="228600" y="6019800"/>
            <a:ext cx="8763000" cy="707886"/>
          </a:xfrm>
          <a:prstGeom prst="rect">
            <a:avLst/>
          </a:prstGeom>
        </p:spPr>
        <p:txBody>
          <a:bodyPr wrap="square">
            <a:spAutoFit/>
          </a:bodyPr>
          <a:lstStyle/>
          <a:p>
            <a:pPr algn="ctr"/>
            <a:r>
              <a:rPr lang="en-US" sz="2000" dirty="0" smtClean="0"/>
              <a:t>Dover grew by 3,103 persons between 2000 and 2010 making it the fastest growing community in the region during that time, by absolute numbers.</a:t>
            </a:r>
            <a:endParaRPr lang="en-US" sz="2000" dirty="0"/>
          </a:p>
        </p:txBody>
      </p:sp>
    </p:spTree>
    <p:extLst>
      <p:ext uri="{BB962C8B-B14F-4D97-AF65-F5344CB8AC3E}">
        <p14:creationId xmlns:p14="http://schemas.microsoft.com/office/powerpoint/2010/main" val="120722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rPr>
              <a:t>Changes Since 2007 Land Use Chapter</a:t>
            </a:r>
            <a:endParaRPr lang="en-US" dirty="0">
              <a:solidFill>
                <a:schemeClr val="bg1"/>
              </a:solidFill>
            </a:endParaRPr>
          </a:p>
        </p:txBody>
      </p:sp>
      <p:sp>
        <p:nvSpPr>
          <p:cNvPr id="3" name="Content Placeholder 2"/>
          <p:cNvSpPr>
            <a:spLocks noGrp="1"/>
          </p:cNvSpPr>
          <p:nvPr>
            <p:ph idx="1"/>
          </p:nvPr>
        </p:nvSpPr>
        <p:spPr>
          <a:xfrm>
            <a:off x="381000" y="1219200"/>
            <a:ext cx="8229600" cy="4525963"/>
          </a:xfrm>
        </p:spPr>
        <p:txBody>
          <a:bodyPr>
            <a:normAutofit fontScale="25000" lnSpcReduction="20000"/>
          </a:bodyPr>
          <a:lstStyle/>
          <a:p>
            <a:pPr marL="0" indent="0">
              <a:buNone/>
            </a:pPr>
            <a:r>
              <a:rPr lang="en-US" sz="7200" b="1" u="sng" dirty="0" smtClean="0">
                <a:solidFill>
                  <a:schemeClr val="bg1"/>
                </a:solidFill>
              </a:rPr>
              <a:t>Regulatory</a:t>
            </a:r>
            <a:r>
              <a:rPr lang="en-US" sz="7200" b="1" u="sng" dirty="0">
                <a:solidFill>
                  <a:schemeClr val="bg1"/>
                </a:solidFill>
              </a:rPr>
              <a:t>: </a:t>
            </a:r>
          </a:p>
          <a:p>
            <a:pPr marL="0" indent="0">
              <a:buNone/>
            </a:pPr>
            <a:r>
              <a:rPr lang="en-US" sz="6000" dirty="0">
                <a:solidFill>
                  <a:schemeClr val="bg1"/>
                </a:solidFill>
              </a:rPr>
              <a:t>o Elimination of density bonus allowances for Open Space Subdivisions, as they became mandatory and no longer optional in many residential districts. </a:t>
            </a:r>
          </a:p>
          <a:p>
            <a:pPr marL="0" indent="0">
              <a:buNone/>
            </a:pPr>
            <a:r>
              <a:rPr lang="en-US" sz="6000" dirty="0">
                <a:solidFill>
                  <a:schemeClr val="bg1"/>
                </a:solidFill>
              </a:rPr>
              <a:t>o Creation of the first Form Based Code in Northern New England for downtown. </a:t>
            </a:r>
          </a:p>
          <a:p>
            <a:pPr marL="0" indent="0">
              <a:buNone/>
            </a:pPr>
            <a:r>
              <a:rPr lang="en-US" sz="6000" dirty="0">
                <a:solidFill>
                  <a:schemeClr val="bg1"/>
                </a:solidFill>
              </a:rPr>
              <a:t>o Creation of a Transit Oriented Development sub-district of the Central Business District </a:t>
            </a:r>
          </a:p>
          <a:p>
            <a:pPr marL="0" indent="0">
              <a:buNone/>
            </a:pPr>
            <a:r>
              <a:rPr lang="en-US" sz="6000" dirty="0">
                <a:solidFill>
                  <a:schemeClr val="bg1"/>
                </a:solidFill>
              </a:rPr>
              <a:t>o Expanded residential Transfer of Development Rights opportunities to include a “land bank” as opposed to a market driven model. </a:t>
            </a:r>
          </a:p>
          <a:p>
            <a:pPr marL="0" indent="0">
              <a:buNone/>
            </a:pPr>
            <a:r>
              <a:rPr lang="en-US" sz="6000" dirty="0">
                <a:solidFill>
                  <a:schemeClr val="bg1"/>
                </a:solidFill>
              </a:rPr>
              <a:t>o Expanded industrial Transfer of Development Rights opportunities to include commercial zones. </a:t>
            </a:r>
          </a:p>
          <a:p>
            <a:pPr marL="0" indent="0">
              <a:buNone/>
            </a:pPr>
            <a:r>
              <a:rPr lang="en-US" sz="6000" dirty="0">
                <a:solidFill>
                  <a:schemeClr val="bg1"/>
                </a:solidFill>
              </a:rPr>
              <a:t>o Expanded area of the City where farming is an allowed use to pre-1979 levels. </a:t>
            </a:r>
          </a:p>
          <a:p>
            <a:pPr marL="0" indent="0">
              <a:buNone/>
            </a:pPr>
            <a:r>
              <a:rPr lang="en-US" sz="6000" dirty="0">
                <a:solidFill>
                  <a:schemeClr val="bg1"/>
                </a:solidFill>
              </a:rPr>
              <a:t>o Made pervious surfaces mandatory in projects where there is over 1.5 acres of paving. </a:t>
            </a:r>
          </a:p>
          <a:p>
            <a:pPr marL="0" indent="0">
              <a:buNone/>
            </a:pPr>
            <a:r>
              <a:rPr lang="en-US" sz="6000" dirty="0">
                <a:solidFill>
                  <a:schemeClr val="bg1"/>
                </a:solidFill>
              </a:rPr>
              <a:t>o Adopted a downtown Tax Increment Finance District. </a:t>
            </a:r>
          </a:p>
          <a:p>
            <a:pPr marL="0" indent="0">
              <a:buNone/>
            </a:pPr>
            <a:r>
              <a:rPr lang="en-US" sz="6000" dirty="0">
                <a:solidFill>
                  <a:schemeClr val="bg1"/>
                </a:solidFill>
              </a:rPr>
              <a:t>o Strengthened site and building design by revising the Architectural Design Guidelines and making them Standards. </a:t>
            </a:r>
          </a:p>
          <a:p>
            <a:pPr marL="0" indent="0">
              <a:buNone/>
            </a:pPr>
            <a:r>
              <a:rPr lang="en-US" sz="6000" dirty="0">
                <a:solidFill>
                  <a:schemeClr val="bg1"/>
                </a:solidFill>
              </a:rPr>
              <a:t>o Updated definitions for elderly care facilities. </a:t>
            </a:r>
          </a:p>
          <a:p>
            <a:pPr marL="0" indent="0">
              <a:buNone/>
            </a:pPr>
            <a:r>
              <a:rPr lang="en-US" sz="6000" dirty="0">
                <a:solidFill>
                  <a:schemeClr val="bg1"/>
                </a:solidFill>
              </a:rPr>
              <a:t>o Encouraged Mixed Use as an incentive to Commercial </a:t>
            </a:r>
            <a:r>
              <a:rPr lang="en-US" sz="6000" dirty="0" smtClean="0">
                <a:solidFill>
                  <a:schemeClr val="bg1"/>
                </a:solidFill>
              </a:rPr>
              <a:t>Development</a:t>
            </a:r>
          </a:p>
          <a:p>
            <a:pPr marL="0" indent="0">
              <a:buNone/>
            </a:pPr>
            <a:r>
              <a:rPr lang="en-US" sz="6000" dirty="0" smtClean="0">
                <a:solidFill>
                  <a:schemeClr val="bg1"/>
                </a:solidFill>
              </a:rPr>
              <a:t>o </a:t>
            </a:r>
            <a:r>
              <a:rPr lang="en-US" sz="6000" dirty="0">
                <a:solidFill>
                  <a:schemeClr val="bg1"/>
                </a:solidFill>
              </a:rPr>
              <a:t>Encouraged Mixed Use at appropriate locations along major corridors to encourage transit use and pedestrian activities. </a:t>
            </a:r>
          </a:p>
          <a:p>
            <a:pPr marL="0" indent="0">
              <a:buNone/>
            </a:pPr>
            <a:r>
              <a:rPr lang="en-US" sz="6000" dirty="0">
                <a:solidFill>
                  <a:schemeClr val="bg1"/>
                </a:solidFill>
              </a:rPr>
              <a:t>o Restricted allowed residential uses in non-residential zones to be limited to the second floor or above. </a:t>
            </a:r>
          </a:p>
          <a:p>
            <a:pPr marL="0" indent="0">
              <a:buNone/>
            </a:pPr>
            <a:r>
              <a:rPr lang="en-US" sz="6000" dirty="0">
                <a:solidFill>
                  <a:schemeClr val="bg1"/>
                </a:solidFill>
              </a:rPr>
              <a:t>o Adopted a special exception criteria to allow small non-residential uses to be located in existing residential neighborhoods. </a:t>
            </a:r>
          </a:p>
          <a:p>
            <a:pPr marL="0" indent="0">
              <a:buNone/>
            </a:pPr>
            <a:r>
              <a:rPr lang="en-US" sz="6000" dirty="0">
                <a:solidFill>
                  <a:schemeClr val="bg1"/>
                </a:solidFill>
              </a:rPr>
              <a:t>o Changed setbacks so retail buildings front directly on a sidewalk with no setback, and revised zoning so all buildings are at least two stories tall and of a mixed use in the CBD and CWD zones. </a:t>
            </a:r>
          </a:p>
          <a:p>
            <a:pPr marL="0" indent="0">
              <a:buNone/>
            </a:pPr>
            <a:r>
              <a:rPr lang="en-US" sz="6000" dirty="0">
                <a:solidFill>
                  <a:schemeClr val="bg1"/>
                </a:solidFill>
              </a:rPr>
              <a:t>o Revised allowances to construct on steep slopes and updated the Conservation District zoning regulations to be consistent with the Comprehensive </a:t>
            </a:r>
            <a:r>
              <a:rPr lang="en-US" sz="6000" dirty="0" err="1">
                <a:solidFill>
                  <a:schemeClr val="bg1"/>
                </a:solidFill>
              </a:rPr>
              <a:t>Shoreland</a:t>
            </a:r>
            <a:r>
              <a:rPr lang="en-US" sz="6000" dirty="0">
                <a:solidFill>
                  <a:schemeClr val="bg1"/>
                </a:solidFill>
              </a:rPr>
              <a:t> Protection Act. </a:t>
            </a:r>
          </a:p>
          <a:p>
            <a:pPr marL="0" indent="0">
              <a:buNone/>
            </a:pPr>
            <a:endParaRPr lang="en-US" dirty="0">
              <a:solidFill>
                <a:schemeClr val="bg1"/>
              </a:solidFill>
            </a:endParaRPr>
          </a:p>
        </p:txBody>
      </p:sp>
    </p:spTree>
    <p:extLst>
      <p:ext uri="{BB962C8B-B14F-4D97-AF65-F5344CB8AC3E}">
        <p14:creationId xmlns:p14="http://schemas.microsoft.com/office/powerpoint/2010/main" val="2883492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rPr>
              <a:t>Changes Since 2007 Land Use Chapter</a:t>
            </a:r>
            <a:endParaRPr lang="en-US" dirty="0">
              <a:solidFill>
                <a:schemeClr val="bg1"/>
              </a:solidFill>
            </a:endParaRPr>
          </a:p>
        </p:txBody>
      </p:sp>
      <p:sp>
        <p:nvSpPr>
          <p:cNvPr id="3" name="Content Placeholder 2"/>
          <p:cNvSpPr>
            <a:spLocks noGrp="1"/>
          </p:cNvSpPr>
          <p:nvPr>
            <p:ph idx="1"/>
          </p:nvPr>
        </p:nvSpPr>
        <p:spPr>
          <a:xfrm>
            <a:off x="381000" y="1295400"/>
            <a:ext cx="8229600" cy="4525963"/>
          </a:xfrm>
        </p:spPr>
        <p:txBody>
          <a:bodyPr>
            <a:normAutofit fontScale="77500" lnSpcReduction="20000"/>
          </a:bodyPr>
          <a:lstStyle/>
          <a:p>
            <a:pPr marL="0" indent="0">
              <a:buNone/>
            </a:pPr>
            <a:r>
              <a:rPr lang="en-US" sz="2100" b="1" u="sng" dirty="0" smtClean="0">
                <a:solidFill>
                  <a:schemeClr val="bg1"/>
                </a:solidFill>
              </a:rPr>
              <a:t>Development</a:t>
            </a:r>
            <a:r>
              <a:rPr lang="en-US" sz="2100" b="1" u="sng" dirty="0">
                <a:solidFill>
                  <a:schemeClr val="bg1"/>
                </a:solidFill>
              </a:rPr>
              <a:t>: </a:t>
            </a:r>
          </a:p>
          <a:p>
            <a:pPr marL="0" indent="0">
              <a:buNone/>
            </a:pPr>
            <a:r>
              <a:rPr lang="en-US" sz="1900" dirty="0">
                <a:solidFill>
                  <a:schemeClr val="bg1"/>
                </a:solidFill>
              </a:rPr>
              <a:t>o Liberty Mutual expanded its campus adding a second 200,000 square foot building. </a:t>
            </a:r>
          </a:p>
          <a:p>
            <a:pPr marL="0" indent="0">
              <a:buNone/>
            </a:pPr>
            <a:r>
              <a:rPr lang="en-US" sz="1900" dirty="0" smtClean="0">
                <a:solidFill>
                  <a:schemeClr val="bg1"/>
                </a:solidFill>
              </a:rPr>
              <a:t>The </a:t>
            </a:r>
            <a:r>
              <a:rPr lang="en-US" sz="1900" dirty="0">
                <a:solidFill>
                  <a:schemeClr val="bg1"/>
                </a:solidFill>
              </a:rPr>
              <a:t>Children’s Museum of New Hampshire moved to downtown Dover. </a:t>
            </a:r>
          </a:p>
          <a:p>
            <a:pPr marL="0" indent="0">
              <a:buNone/>
            </a:pPr>
            <a:r>
              <a:rPr lang="en-US" sz="1900" dirty="0">
                <a:solidFill>
                  <a:schemeClr val="bg1"/>
                </a:solidFill>
              </a:rPr>
              <a:t>o Wentworth Douglas Hospital expanded its campus with a 150,000 square foot building, as well as 100,000 square foot outpatient building on Indian Brook Drive. </a:t>
            </a:r>
          </a:p>
          <a:p>
            <a:pPr marL="0" indent="0">
              <a:buNone/>
            </a:pPr>
            <a:r>
              <a:rPr lang="en-US" sz="1900" dirty="0">
                <a:solidFill>
                  <a:schemeClr val="bg1"/>
                </a:solidFill>
              </a:rPr>
              <a:t>o Conceptual approval of 100 acre mixed use development between Dover Point Road and Middle Road. </a:t>
            </a:r>
          </a:p>
          <a:p>
            <a:pPr marL="0" indent="0">
              <a:buNone/>
            </a:pPr>
            <a:r>
              <a:rPr lang="en-US" sz="1900" dirty="0">
                <a:solidFill>
                  <a:schemeClr val="bg1"/>
                </a:solidFill>
              </a:rPr>
              <a:t>o FW Webb expanded its presence from 34,000 to 100,000 square feet. </a:t>
            </a:r>
          </a:p>
          <a:p>
            <a:pPr marL="0" indent="0">
              <a:buNone/>
            </a:pPr>
            <a:r>
              <a:rPr lang="en-US" sz="1900" dirty="0">
                <a:solidFill>
                  <a:schemeClr val="bg1"/>
                </a:solidFill>
              </a:rPr>
              <a:t>o Conversion of 120,000 square feet of office space to 120 residential units in </a:t>
            </a:r>
            <a:r>
              <a:rPr lang="en-US" sz="1900" dirty="0" err="1">
                <a:solidFill>
                  <a:schemeClr val="bg1"/>
                </a:solidFill>
              </a:rPr>
              <a:t>Cochecho</a:t>
            </a:r>
            <a:r>
              <a:rPr lang="en-US" sz="1900" dirty="0">
                <a:solidFill>
                  <a:schemeClr val="bg1"/>
                </a:solidFill>
              </a:rPr>
              <a:t> Millworks downtown. </a:t>
            </a:r>
          </a:p>
          <a:p>
            <a:pPr marL="0" indent="0">
              <a:buNone/>
            </a:pPr>
            <a:r>
              <a:rPr lang="en-US" sz="1900" dirty="0">
                <a:solidFill>
                  <a:schemeClr val="bg1"/>
                </a:solidFill>
              </a:rPr>
              <a:t>o Conversion of 50,000 square feet of warehouse to 42 residential units in Woodbury Mill downtown. </a:t>
            </a:r>
          </a:p>
          <a:p>
            <a:pPr marL="0" indent="0">
              <a:buNone/>
            </a:pPr>
            <a:r>
              <a:rPr lang="en-US" sz="1900" dirty="0">
                <a:solidFill>
                  <a:schemeClr val="bg1"/>
                </a:solidFill>
              </a:rPr>
              <a:t>o Redevelopment of 100,000 square foot former school into the McConnell Center Social Service Hub downtown. </a:t>
            </a:r>
          </a:p>
          <a:p>
            <a:pPr marL="0" indent="0">
              <a:buNone/>
            </a:pPr>
            <a:r>
              <a:rPr lang="en-US" sz="1900" dirty="0">
                <a:solidFill>
                  <a:schemeClr val="bg1"/>
                </a:solidFill>
              </a:rPr>
              <a:t>o Redevelopment of 120,000 square foot Moore Business Forms building into an manufacturing incubator space. </a:t>
            </a:r>
          </a:p>
          <a:p>
            <a:pPr marL="0" indent="0">
              <a:buNone/>
            </a:pPr>
            <a:r>
              <a:rPr lang="en-US" sz="1900" dirty="0">
                <a:solidFill>
                  <a:schemeClr val="bg1"/>
                </a:solidFill>
              </a:rPr>
              <a:t>o Redevelopment of 270,000 square foot Goss Manufacturing building into an office and manufacturing space. </a:t>
            </a:r>
          </a:p>
          <a:p>
            <a:pPr marL="0" indent="0">
              <a:buNone/>
            </a:pPr>
            <a:r>
              <a:rPr lang="en-US" sz="1900" dirty="0">
                <a:solidFill>
                  <a:schemeClr val="bg1"/>
                </a:solidFill>
              </a:rPr>
              <a:t>o Redevelopment of First Street parking lot to mixed use building with 7,000 square feet of commercial and 32 units of residential. </a:t>
            </a:r>
          </a:p>
          <a:p>
            <a:pPr marL="0" indent="0">
              <a:buNone/>
            </a:pPr>
            <a:endParaRPr lang="en-US" sz="1800"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12199482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15636" y="5257800"/>
            <a:ext cx="8229600" cy="1287463"/>
          </a:xfrm>
        </p:spPr>
        <p:txBody>
          <a:bodyPr>
            <a:normAutofit fontScale="70000" lnSpcReduction="20000"/>
          </a:bodyPr>
          <a:lstStyle/>
          <a:p>
            <a:pPr marL="0" indent="0">
              <a:buNone/>
            </a:pPr>
            <a:r>
              <a:rPr lang="en-US" dirty="0" smtClean="0">
                <a:solidFill>
                  <a:schemeClr val="bg1"/>
                </a:solidFill>
              </a:rPr>
              <a:t>Dover has a smaller percentage of single family units and mobile homes than the County, and a higher percentage of multi-family units. </a:t>
            </a:r>
          </a:p>
          <a:p>
            <a:pPr marL="0" indent="0">
              <a:buNone/>
            </a:pPr>
            <a:r>
              <a:rPr lang="en-US" dirty="0" smtClean="0">
                <a:solidFill>
                  <a:schemeClr val="bg1"/>
                </a:solidFill>
              </a:rPr>
              <a:t>This variety gives the city a greater diversity of housing.</a:t>
            </a:r>
            <a:endParaRPr lang="en-US"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036" y="533400"/>
            <a:ext cx="7162800" cy="430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2529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lstStyle/>
          <a:p>
            <a:pPr marL="0" indent="0">
              <a:buNone/>
            </a:pPr>
            <a:r>
              <a:rPr lang="en-US" dirty="0" smtClean="0">
                <a:solidFill>
                  <a:schemeClr val="bg1"/>
                </a:solidFill>
              </a:rPr>
              <a:t>Dover first adopted a Master Plan in 1963, and since that time has evolved from a community centered on manufacturing to a city boasting a reemerging downtown and varied housing opportunities. The residents of Dover have created a vision for a dynamic community with an outstanding quality of life that is dependent on the actions taken in regards to land use.</a:t>
            </a:r>
            <a:endParaRPr lang="en-US" dirty="0">
              <a:solidFill>
                <a:schemeClr val="bg1"/>
              </a:solidFill>
            </a:endParaRPr>
          </a:p>
        </p:txBody>
      </p:sp>
    </p:spTree>
    <p:extLst>
      <p:ext uri="{BB962C8B-B14F-4D97-AF65-F5344CB8AC3E}">
        <p14:creationId xmlns:p14="http://schemas.microsoft.com/office/powerpoint/2010/main" val="4076926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5257800"/>
            <a:ext cx="8229600" cy="1143000"/>
          </a:xfrm>
        </p:spPr>
        <p:txBody>
          <a:bodyPr>
            <a:normAutofit fontScale="90000"/>
          </a:bodyPr>
          <a:lstStyle/>
          <a:p>
            <a:pPr algn="l"/>
            <a:r>
              <a:rPr lang="en-US" sz="5400" i="1" dirty="0" smtClean="0">
                <a:solidFill>
                  <a:schemeClr val="bg1"/>
                </a:solidFill>
              </a:rPr>
              <a:t>Where are we going – </a:t>
            </a:r>
            <a:br>
              <a:rPr lang="en-US" sz="5400" i="1" dirty="0" smtClean="0">
                <a:solidFill>
                  <a:schemeClr val="bg1"/>
                </a:solidFill>
              </a:rPr>
            </a:br>
            <a:r>
              <a:rPr lang="en-US" sz="5400" i="1" dirty="0" smtClean="0">
                <a:solidFill>
                  <a:schemeClr val="bg1"/>
                </a:solidFill>
              </a:rPr>
              <a:t>Future Land Use</a:t>
            </a:r>
            <a:endParaRPr lang="en-US" sz="5400" i="1" dirty="0">
              <a:solidFill>
                <a:schemeClr val="bg1"/>
              </a:solidFill>
            </a:endParaRPr>
          </a:p>
        </p:txBody>
      </p:sp>
    </p:spTree>
    <p:extLst>
      <p:ext uri="{BB962C8B-B14F-4D97-AF65-F5344CB8AC3E}">
        <p14:creationId xmlns:p14="http://schemas.microsoft.com/office/powerpoint/2010/main" val="17557760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1121</Words>
  <Application>Microsoft Office PowerPoint</Application>
  <PresentationFormat>On-screen Show (4:3)</PresentationFormat>
  <Paragraphs>71</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Where are we now - 2015</vt:lpstr>
      <vt:lpstr>PowerPoint Presentation</vt:lpstr>
      <vt:lpstr>Changes Since 2007 Land Use Chapter</vt:lpstr>
      <vt:lpstr>Changes Since 2007 Land Use Chapter</vt:lpstr>
      <vt:lpstr>PowerPoint Presentation</vt:lpstr>
      <vt:lpstr>PowerPoint Presentation</vt:lpstr>
      <vt:lpstr>Where are we going –  Future Land Use</vt:lpstr>
      <vt:lpstr>PowerPoint Presentation</vt:lpstr>
      <vt:lpstr>PowerPoint Presentation</vt:lpstr>
      <vt:lpstr>PowerPoint Presentation</vt:lpstr>
      <vt:lpstr>Implementing the Vision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swhitman</dc:creator>
  <cp:lastModifiedBy>swhitman</cp:lastModifiedBy>
  <cp:revision>7</cp:revision>
  <dcterms:created xsi:type="dcterms:W3CDTF">2015-02-02T13:31:31Z</dcterms:created>
  <dcterms:modified xsi:type="dcterms:W3CDTF">2015-02-02T14:18:43Z</dcterms:modified>
</cp:coreProperties>
</file>